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91" r:id="rId3"/>
    <p:sldId id="292" r:id="rId4"/>
    <p:sldId id="278" r:id="rId5"/>
    <p:sldId id="279" r:id="rId6"/>
    <p:sldId id="277" r:id="rId7"/>
    <p:sldId id="281" r:id="rId8"/>
    <p:sldId id="280" r:id="rId9"/>
    <p:sldId id="286" r:id="rId10"/>
    <p:sldId id="287" r:id="rId11"/>
    <p:sldId id="288" r:id="rId12"/>
    <p:sldId id="289" r:id="rId13"/>
    <p:sldId id="321" r:id="rId14"/>
    <p:sldId id="290" r:id="rId15"/>
    <p:sldId id="282" r:id="rId16"/>
    <p:sldId id="283" r:id="rId17"/>
    <p:sldId id="284" r:id="rId18"/>
    <p:sldId id="285" r:id="rId19"/>
    <p:sldId id="311" r:id="rId20"/>
    <p:sldId id="312" r:id="rId21"/>
    <p:sldId id="313" r:id="rId22"/>
    <p:sldId id="314" r:id="rId23"/>
    <p:sldId id="275" r:id="rId24"/>
    <p:sldId id="262" r:id="rId25"/>
    <p:sldId id="269" r:id="rId26"/>
    <p:sldId id="320" r:id="rId27"/>
    <p:sldId id="271" r:id="rId28"/>
    <p:sldId id="264" r:id="rId29"/>
    <p:sldId id="293" r:id="rId30"/>
    <p:sldId id="273" r:id="rId31"/>
    <p:sldId id="300" r:id="rId32"/>
    <p:sldId id="297" r:id="rId33"/>
    <p:sldId id="299" r:id="rId34"/>
    <p:sldId id="298" r:id="rId35"/>
    <p:sldId id="301" r:id="rId36"/>
    <p:sldId id="315" r:id="rId37"/>
    <p:sldId id="319" r:id="rId38"/>
    <p:sldId id="316" r:id="rId39"/>
    <p:sldId id="317" r:id="rId40"/>
    <p:sldId id="318" r:id="rId41"/>
    <p:sldId id="294" r:id="rId42"/>
    <p:sldId id="296" r:id="rId43"/>
    <p:sldId id="295" r:id="rId44"/>
    <p:sldId id="303" r:id="rId45"/>
    <p:sldId id="304" r:id="rId46"/>
    <p:sldId id="306" r:id="rId47"/>
    <p:sldId id="307" r:id="rId48"/>
    <p:sldId id="309" r:id="rId49"/>
    <p:sldId id="308" r:id="rId50"/>
    <p:sldId id="305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208E"/>
    <a:srgbClr val="167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38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0279B-4F4B-7042-95B5-991F57DDD8FD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571D8-5FEA-9E47-8B3B-B38C6E0E6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7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14704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14417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</a:t>
            </a:r>
            <a:r>
              <a:rPr lang="mr-I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E0E2D-88C4-8246-A13A-866717D629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89541BB-A5BA-B14C-A07B-D823CE13A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6857999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322851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89541BB-A5BA-B14C-A07B-D823CE13A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68602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AC262B6-7B22-4142-9322-B540F3FAA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946" y="365125"/>
            <a:ext cx="92094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9" y="1825625"/>
            <a:ext cx="11447253" cy="443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08846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ACD27C2-E5B1-EC4A-A2A6-ACE7F8092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211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rgbClr val="167E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44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_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89541BB-A5BA-B14C-A07B-D823CE13A5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8" cy="685799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211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2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CFB270D-EF3C-3341-B0FF-EF0C1B5E805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2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4" r:id="rId3"/>
    <p:sldLayoutId id="2147483659" r:id="rId4"/>
    <p:sldLayoutId id="2147483663" r:id="rId5"/>
    <p:sldLayoutId id="2147483665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djtes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project/tsugi" TargetMode="External"/><Relationship Id="rId4" Type="http://schemas.openxmlformats.org/officeDocument/2006/relationships/hyperlink" Target="https://github.com/tsugiproject/tsugi-php" TargetMode="External"/><Relationship Id="rId5" Type="http://schemas.openxmlformats.org/officeDocument/2006/relationships/hyperlink" Target="https://github.com/tsugiproject/tsugi-static" TargetMode="External"/><Relationship Id="rId6" Type="http://schemas.openxmlformats.org/officeDocument/2006/relationships/hyperlink" Target="https://github.com/csev/py4e" TargetMode="External"/><Relationship Id="rId7" Type="http://schemas.openxmlformats.org/officeDocument/2006/relationships/hyperlink" Target="https://github.com/csev/wa4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tsugi-org)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10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10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4" Type="http://schemas.openxmlformats.org/officeDocument/2006/relationships/hyperlink" Target="https://github.com/tsugiproject/djtest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tsugi.org/django.tx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D626F3-E80B-4241-8361-FDC9E651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Learning Tools for </a:t>
            </a:r>
            <a:r>
              <a:rPr lang="en-US" dirty="0" err="1"/>
              <a:t>Brightspace</a:t>
            </a:r>
            <a:r>
              <a:rPr lang="en-US" dirty="0"/>
              <a:t> Using the </a:t>
            </a:r>
            <a:r>
              <a:rPr lang="en-US" dirty="0" err="1"/>
              <a:t>Tsugi</a:t>
            </a:r>
            <a:r>
              <a:rPr lang="en-US" dirty="0"/>
              <a:t> Application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FA56569-FBE1-0A45-A49B-1CB627132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Charles R. Severance</a:t>
            </a:r>
          </a:p>
          <a:p>
            <a:r>
              <a:rPr lang="en-US" dirty="0" smtClean="0"/>
              <a:t>University of Michigan School of Information</a:t>
            </a:r>
          </a:p>
          <a:p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/csev/talks</a:t>
            </a:r>
          </a:p>
          <a:p>
            <a:r>
              <a:rPr lang="en-US" sz="2000" dirty="0" smtClean="0"/>
              <a:t>Tuesday 16-July @ </a:t>
            </a:r>
            <a:r>
              <a:rPr lang="en-US" sz="2000" dirty="0"/>
              <a:t>3:10PM in Osceola 6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4231131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App Stores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0"/>
            <a:ext cx="8938491" cy="5781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58102" y="6009750"/>
            <a:ext cx="3761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www.tsugicloud.org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1887" y="1899182"/>
            <a:ext cx="2505313" cy="2372781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Free Hosted Learning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8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96" y="228600"/>
            <a:ext cx="8938491" cy="578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00927" y="6009750"/>
            <a:ext cx="4413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www.tsugicloud.org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/store</a:t>
            </a:r>
            <a:endParaRPr lang="en-US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381887" y="1899182"/>
            <a:ext cx="2505313" cy="2372781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Free Hosted Learning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0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3" y="246819"/>
            <a:ext cx="9255263" cy="586429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381887" y="1899182"/>
            <a:ext cx="2505313" cy="2372781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Free Hosted Learning Apps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00927" y="6009750"/>
            <a:ext cx="4413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www.tsugicloud.org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/store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52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1"/>
            <a:ext cx="8938491" cy="578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29465" y="6090189"/>
            <a:ext cx="515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learningapps-dev.udayton.edu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/store/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057" y="2145114"/>
            <a:ext cx="1968959" cy="19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LTI Use Cases On 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 problem to "patch" the LMS and make it work in the local environment</a:t>
            </a:r>
          </a:p>
          <a:p>
            <a:r>
              <a:rPr lang="en-US" dirty="0" smtClean="0"/>
              <a:t>Purchase an LTI tool that fills a gap</a:t>
            </a:r>
          </a:p>
        </p:txBody>
      </p:sp>
    </p:spTree>
    <p:extLst>
      <p:ext uri="{BB962C8B-B14F-4D97-AF65-F5344CB8AC3E}">
        <p14:creationId xmlns:p14="http://schemas.microsoft.com/office/powerpoint/2010/main" val="580151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LTI Tools Developed by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09" y="1905000"/>
            <a:ext cx="2731982" cy="72906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Group</a:t>
            </a:r>
          </a:p>
          <a:p>
            <a:pPr algn="ctr"/>
            <a:r>
              <a:rPr lang="en-US" sz="3200" dirty="0" smtClean="0"/>
              <a:t>Maker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8299" y="1690688"/>
            <a:ext cx="98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3182" y="4405293"/>
            <a:ext cx="1990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Proprietary</a:t>
            </a:r>
          </a:p>
          <a:p>
            <a:r>
              <a:rPr lang="en-US" sz="2800" dirty="0" smtClean="0"/>
              <a:t>APIs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48199" y="36532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648199" y="4094566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07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LTI Tools Purchased by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09" y="1905000"/>
            <a:ext cx="2731982" cy="72906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251795"/>
            <a:ext cx="2057400" cy="546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8300" y="1690688"/>
            <a:ext cx="966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14889" y="3516803"/>
            <a:ext cx="2373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LTI Outcome</a:t>
            </a:r>
            <a:endParaRPr lang="en-US" sz="2800" dirty="0"/>
          </a:p>
          <a:p>
            <a:r>
              <a:rPr lang="en-US" sz="2800" dirty="0" smtClean="0"/>
              <a:t>(maybe)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309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21" y="1984464"/>
            <a:ext cx="2438328" cy="650701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Learning Tools Used Many Ways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2272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8986" y="1825625"/>
            <a:ext cx="7723464" cy="4351338"/>
          </a:xfrm>
        </p:spPr>
        <p:txBody>
          <a:bodyPr/>
          <a:lstStyle/>
          <a:p>
            <a:r>
              <a:rPr lang="en-US" dirty="0" smtClean="0"/>
              <a:t> Building LMS integration standards and solutions is my research</a:t>
            </a:r>
          </a:p>
          <a:p>
            <a:r>
              <a:rPr lang="en-US" dirty="0" err="1" smtClean="0"/>
              <a:t>www.tsugi.org</a:t>
            </a:r>
            <a:r>
              <a:rPr lang="en-US" dirty="0" smtClean="0"/>
              <a:t> </a:t>
            </a:r>
            <a:r>
              <a:rPr lang="en-US" dirty="0" smtClean="0"/>
              <a:t>is a 100% open source project with an Apache license</a:t>
            </a:r>
          </a:p>
          <a:p>
            <a:pPr lvl="1"/>
            <a:r>
              <a:rPr lang="en-US" dirty="0" smtClean="0"/>
              <a:t>Free to use</a:t>
            </a:r>
          </a:p>
          <a:p>
            <a:pPr lvl="1"/>
            <a:r>
              <a:rPr lang="en-US" dirty="0" smtClean="0"/>
              <a:t>Free to host</a:t>
            </a:r>
          </a:p>
          <a:p>
            <a:pPr lvl="1"/>
            <a:r>
              <a:rPr lang="en-US" dirty="0" smtClean="0"/>
              <a:t>Free to charge for</a:t>
            </a:r>
          </a:p>
          <a:p>
            <a:pPr lvl="1"/>
            <a:r>
              <a:rPr lang="en-US" dirty="0" smtClean="0"/>
              <a:t>Free to modify and keep your modification</a:t>
            </a:r>
          </a:p>
          <a:p>
            <a:r>
              <a:rPr lang="en-US" dirty="0" smtClean="0"/>
              <a:t>Everything works with </a:t>
            </a:r>
            <a:r>
              <a:rPr lang="en-US" dirty="0" err="1" smtClean="0"/>
              <a:t>Brightspace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82" y="1825625"/>
            <a:ext cx="2456287" cy="1919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2" r="24980"/>
          <a:stretch/>
        </p:blipFill>
        <p:spPr>
          <a:xfrm>
            <a:off x="9176013" y="3879967"/>
            <a:ext cx="2445056" cy="20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03067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03893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99444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Standards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1.1 (March 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77113" cy="2932113"/>
          </a:xfrm>
        </p:spPr>
        <p:txBody>
          <a:bodyPr/>
          <a:lstStyle/>
          <a:p>
            <a:r>
              <a:rPr lang="en-US" dirty="0" smtClean="0"/>
              <a:t>Finished March 2012</a:t>
            </a:r>
          </a:p>
          <a:p>
            <a:r>
              <a:rPr lang="en-US" dirty="0" smtClean="0"/>
              <a:t>Launch + Grade Pass back (POX)</a:t>
            </a:r>
          </a:p>
          <a:p>
            <a:endParaRPr lang="en-US" dirty="0"/>
          </a:p>
          <a:p>
            <a:r>
              <a:rPr lang="en-US" dirty="0" smtClean="0"/>
              <a:t>Fun fact: </a:t>
            </a:r>
            <a:r>
              <a:rPr lang="en-US" dirty="0" err="1" smtClean="0"/>
              <a:t>Brightspace</a:t>
            </a:r>
            <a:r>
              <a:rPr lang="en-US" dirty="0" smtClean="0"/>
              <a:t> was the first commercial LMS to release support for LTI 1.0 (September 2009)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90" y="3984829"/>
            <a:ext cx="1701198" cy="12705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07647" y="484876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Helvetica" charset="0"/>
              </a:rPr>
              <a:t>3001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17402" r="21573" b="31299"/>
          <a:stretch/>
        </p:blipFill>
        <p:spPr>
          <a:xfrm>
            <a:off x="9129305" y="1690688"/>
            <a:ext cx="2175969" cy="207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1847" y="5733128"/>
            <a:ext cx="926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https://www.d2l.com/newsroom/releases/desire2learn-delivers-another-first-enabling-standards-based-integrations/</a:t>
            </a:r>
          </a:p>
        </p:txBody>
      </p:sp>
    </p:spTree>
    <p:extLst>
      <p:ext uri="{BB962C8B-B14F-4D97-AF65-F5344CB8AC3E}">
        <p14:creationId xmlns:p14="http://schemas.microsoft.com/office/powerpoint/2010/main" val="1443342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Content Item (Sep 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case: "Choose and configure tool from external source"</a:t>
            </a:r>
          </a:p>
          <a:p>
            <a:pPr lvl="1"/>
            <a:r>
              <a:rPr lang="en-US" dirty="0" smtClean="0"/>
              <a:t>Learning Object Repository</a:t>
            </a:r>
          </a:p>
          <a:p>
            <a:pPr lvl="1"/>
            <a:r>
              <a:rPr lang="en-US" dirty="0" smtClean="0"/>
              <a:t>App Store</a:t>
            </a:r>
          </a:p>
          <a:p>
            <a:r>
              <a:rPr lang="en-US" dirty="0" smtClean="0"/>
              <a:t>Solid LMS uptake</a:t>
            </a:r>
          </a:p>
          <a:p>
            <a:r>
              <a:rPr lang="en-US" dirty="0" smtClean="0"/>
              <a:t>Mild tool uptake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is designed around Content Item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7688" y="5216009"/>
            <a:ext cx="7776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www.tsugicloud.org</a:t>
            </a:r>
            <a:r>
              <a:rPr lang="en-US" sz="2000" dirty="0"/>
              <a:t>/about/documentation/</a:t>
            </a:r>
            <a:r>
              <a:rPr lang="en-US" sz="2000" dirty="0" err="1"/>
              <a:t>howto</a:t>
            </a:r>
            <a:r>
              <a:rPr lang="en-US" sz="2000" dirty="0"/>
              <a:t>/</a:t>
            </a:r>
            <a:r>
              <a:rPr lang="en-US" sz="2000" dirty="0" err="1"/>
              <a:t>brightspace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835275"/>
            <a:ext cx="1219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6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602478"/>
            <a:ext cx="8791242" cy="50893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50329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Security Model for Launch and Services</a:t>
            </a:r>
          </a:p>
          <a:p>
            <a:pPr lvl="1"/>
            <a:r>
              <a:rPr lang="en-US" dirty="0" smtClean="0"/>
              <a:t>OpenID Connect</a:t>
            </a:r>
          </a:p>
          <a:p>
            <a:pPr lvl="1"/>
            <a:r>
              <a:rPr lang="en-US" dirty="0" smtClean="0"/>
              <a:t>OAuth 2</a:t>
            </a:r>
          </a:p>
          <a:p>
            <a:r>
              <a:rPr lang="en-US" dirty="0" smtClean="0"/>
              <a:t>"Required" LMS Services</a:t>
            </a:r>
          </a:p>
          <a:p>
            <a:pPr lvl="1"/>
            <a:r>
              <a:rPr lang="en-US" dirty="0" smtClean="0"/>
              <a:t>Names and Roles (roster)</a:t>
            </a:r>
          </a:p>
          <a:p>
            <a:pPr lvl="1"/>
            <a:r>
              <a:rPr lang="en-US" dirty="0" smtClean="0"/>
              <a:t>Outcomes Service (i.e. grade book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Deep Linking</a:t>
            </a:r>
            <a:endParaRPr lang="en-US" dirty="0" smtClean="0"/>
          </a:p>
          <a:p>
            <a:r>
              <a:rPr lang="en-US" dirty="0" smtClean="0"/>
              <a:t>Rapid LMS Uptake (no tattoo needed)</a:t>
            </a:r>
            <a:endParaRPr lang="en-US" dirty="0"/>
          </a:p>
        </p:txBody>
      </p:sp>
      <p:pic>
        <p:nvPicPr>
          <p:cNvPr id="4" name="Picture 2" descr="https://www.imsglobal.org/sites/default/files/images/im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111749"/>
            <a:ext cx="28575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1917978"/>
            <a:ext cx="1538053" cy="1233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66179" y="235005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mtClean="0">
                <a:latin typeface="Helvetica" charset="0"/>
              </a:rPr>
              <a:t>14704</a:t>
            </a:r>
            <a:endParaRPr lang="is-IS">
              <a:effectLst/>
              <a:latin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3362391"/>
            <a:ext cx="1538433" cy="15384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66178" y="394694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</a:rPr>
              <a:t>14417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0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3690423"/>
            <a:ext cx="1736486" cy="1736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8" y="1690688"/>
            <a:ext cx="3306027" cy="2867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14743" r="4441"/>
          <a:stretch/>
        </p:blipFill>
        <p:spPr>
          <a:xfrm>
            <a:off x="7533577" y="2996063"/>
            <a:ext cx="3598783" cy="2847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1732049"/>
            <a:ext cx="1736486" cy="1392628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30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6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8" y="493712"/>
            <a:ext cx="7434263" cy="518110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98221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92106"/>
            <a:ext cx="8540269" cy="5934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5494" y="6126479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www.tsugi.org</a:t>
            </a:r>
            <a:r>
              <a:rPr lang="en-US" dirty="0" smtClean="0"/>
              <a:t>/lessons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6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5678" y="181332"/>
            <a:ext cx="1064426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rgbClr val="C814C9"/>
                </a:solidFill>
                <a:latin typeface="Menlo-Regular" charset="0"/>
              </a:rPr>
              <a:t>&lt;?</a:t>
            </a:r>
            <a:r>
              <a:rPr lang="mr-IN" dirty="0" err="1">
                <a:solidFill>
                  <a:srgbClr val="C814C9"/>
                </a:solidFill>
                <a:latin typeface="Menlo-Regular" charset="0"/>
              </a:rPr>
              <a:t>php</a:t>
            </a:r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https://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github.com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tsugiproject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/trophy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C814C9"/>
                </a:solidFill>
                <a:latin typeface="Menlo-Regular" charset="0"/>
              </a:rPr>
              <a:t>require_once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"../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config.php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use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\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\Core\LTIX;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Handle all forms of launch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LTIX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requireData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Render view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header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bodyStart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topNav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welcomeUserCourse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!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user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instructor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{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'&lt;center&gt;&lt;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 class="fa fa-trophy fa-5x" style="color: blue;"&gt;&lt;/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br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/&gt;You earned a trophy!&lt;/center&gt;'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result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gradeSend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0.95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false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}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footer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77982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44830"/>
            <a:ext cx="897072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django.shortcuts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django.views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View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django_tsugi.mixins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2EAEBB"/>
                </a:solidFill>
                <a:latin typeface="Menlo-Regular" charset="0"/>
              </a:rPr>
              <a:t>GradeView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View):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main.html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grade =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comment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'comment'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request.tsugi.result.gradeSend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(grade, comment)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done.html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8800" y="2382682"/>
            <a:ext cx="2596119" cy="140260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Django</a:t>
            </a:r>
            <a:br>
              <a:rPr lang="en-US" dirty="0" smtClean="0"/>
            </a:b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5019" y="6053980"/>
            <a:ext cx="4985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https://github.com/tsugiproject/djtest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19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9" name="Picture 4" descr="mage result for nodej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740" y="2500369"/>
            <a:ext cx="903681" cy="9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java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703" y="3637974"/>
            <a:ext cx="1097753" cy="6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scala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93" y="4542007"/>
            <a:ext cx="1265210" cy="52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820726"/>
          </a:xfrm>
        </p:spPr>
        <p:txBody>
          <a:bodyPr/>
          <a:lstStyle/>
          <a:p>
            <a:r>
              <a:rPr lang="en-US" smtClean="0"/>
              <a:t>Other languages??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of </a:t>
            </a:r>
            <a:r>
              <a:rPr lang="en-US" dirty="0" err="1" smtClean="0"/>
              <a:t>Tsugi</a:t>
            </a:r>
            <a:r>
              <a:rPr lang="en-US" dirty="0" smtClean="0"/>
              <a:t>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github.com/tsugiproject/tsugi-org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UI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github.com/tsugiproject/tsugi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Library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github.com/tsugiproject/tsugi-php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Static Assets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github.com/tsugiproject/tsugi-static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Koseu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LMS / Learning Object Repository</a:t>
            </a:r>
          </a:p>
          <a:p>
            <a:pPr lvl="1"/>
            <a:r>
              <a:rPr lang="en-US" dirty="0" smtClean="0"/>
              <a:t>Python for Everybody - </a:t>
            </a:r>
            <a:r>
              <a:rPr lang="en-US" dirty="0" smtClean="0">
                <a:hlinkClick r:id="rId6"/>
              </a:rPr>
              <a:t>https://github.com/csev/py4e</a:t>
            </a:r>
            <a:endParaRPr lang="en-US" dirty="0" smtClean="0"/>
          </a:p>
          <a:p>
            <a:pPr lvl="1"/>
            <a:r>
              <a:rPr lang="en-US" dirty="0" smtClean="0"/>
              <a:t>Web Applications </a:t>
            </a:r>
            <a:r>
              <a:rPr lang="en-US" dirty="0"/>
              <a:t>for Everybody - 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://github.com/csev/wa4e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7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058484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7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26797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21" y="1984464"/>
            <a:ext cx="2438328" cy="650701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 is </a:t>
            </a:r>
            <a:r>
              <a:rPr lang="en-US" dirty="0" err="1" smtClean="0">
                <a:solidFill>
                  <a:schemeClr val="accent6"/>
                </a:solidFill>
              </a:rPr>
              <a:t>www.tsusgi.org</a:t>
            </a:r>
            <a:r>
              <a:rPr lang="en-US" dirty="0" smtClean="0">
                <a:solidFill>
                  <a:schemeClr val="accent6"/>
                </a:solidFill>
              </a:rPr>
              <a:t> (TL;DR)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6684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7686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In 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Scalable and Multi-Tenant out of the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94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69181" y="1553530"/>
            <a:ext cx="565639" cy="38309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u</a:t>
            </a:r>
          </a:p>
          <a:p>
            <a:pPr algn="ctr"/>
            <a:r>
              <a:rPr lang="en-US" sz="2000" dirty="0" smtClean="0"/>
              <a:t>d</a:t>
            </a:r>
          </a:p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/>
              <a:t>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836558" y="1553528"/>
            <a:ext cx="6764642" cy="3830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smtClean="0"/>
              <a:t>Amazon</a:t>
            </a:r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4413478" y="2214274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913578" y="382826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 smtClean="0">
                <a:solidFill>
                  <a:schemeClr val="bg1"/>
                </a:solidFill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56181" y="2380052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Aurora</a:t>
            </a:r>
            <a:endParaRPr lang="en-US" sz="2000" dirty="0"/>
          </a:p>
        </p:txBody>
      </p:sp>
      <p:sp>
        <p:nvSpPr>
          <p:cNvPr id="24" name="Left-Right Arrow 23"/>
          <p:cNvSpPr/>
          <p:nvPr/>
        </p:nvSpPr>
        <p:spPr>
          <a:xfrm>
            <a:off x="6298923" y="3303219"/>
            <a:ext cx="729375" cy="525048"/>
          </a:xfrm>
          <a:prstGeom prst="leftRightArrow">
            <a:avLst>
              <a:gd name="adj1" fmla="val 4247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3298035" y="2143574"/>
            <a:ext cx="468092" cy="294849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I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 smtClean="0"/>
              <a:t>e</a:t>
            </a:r>
          </a:p>
          <a:p>
            <a:pPr algn="ctr"/>
            <a:r>
              <a:rPr lang="en-US" sz="2000" dirty="0" smtClean="0"/>
              <a:t>w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/>
              <a:t>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37320" cy="1325563"/>
          </a:xfrm>
        </p:spPr>
        <p:txBody>
          <a:bodyPr/>
          <a:lstStyle/>
          <a:p>
            <a:r>
              <a:rPr lang="en-US" dirty="0" smtClean="0"/>
              <a:t>Scalable Multi-Tenant </a:t>
            </a:r>
            <a:r>
              <a:rPr lang="en-US" dirty="0" err="1" smtClean="0"/>
              <a:t>Tsugi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40" y="6066679"/>
            <a:ext cx="1772507" cy="4659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2" y="6087841"/>
            <a:ext cx="2306515" cy="4613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407699" y="294620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4370013" y="449585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7456181" y="3174526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EFS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7456181" y="3969000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Elasticache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163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1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Tsugi Servers – status.tsugi.org</a:t>
            </a:r>
          </a:p>
        </p:txBody>
      </p:sp>
    </p:spTree>
    <p:extLst>
      <p:ext uri="{BB962C8B-B14F-4D97-AF65-F5344CB8AC3E}">
        <p14:creationId xmlns:p14="http://schemas.microsoft.com/office/powerpoint/2010/main" val="9483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Largest Programming Course in the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Powered by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1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5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7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1"/>
            <a:ext cx="8995755" cy="58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4"/>
            <a:ext cx="8995755" cy="58308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531914" y="13167360"/>
            <a:ext cx="18800738" cy="10591248"/>
            <a:chOff x="12531914" y="11582400"/>
            <a:chExt cx="18800738" cy="10591248"/>
          </a:xfrm>
        </p:grpSpPr>
        <p:sp>
          <p:nvSpPr>
            <p:cNvPr id="13" name="Oval 12"/>
            <p:cNvSpPr/>
            <p:nvPr/>
          </p:nvSpPr>
          <p:spPr>
            <a:xfrm>
              <a:off x="22256906" y="16453756"/>
              <a:ext cx="333966" cy="3351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237430" y="16788898"/>
              <a:ext cx="186459" cy="4289004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8114609" y="16739818"/>
              <a:ext cx="4191205" cy="166851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6941612" y="16098239"/>
              <a:ext cx="5315293" cy="523088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18690610" y="14007975"/>
              <a:ext cx="3615204" cy="2494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423889" y="12426600"/>
              <a:ext cx="1043390" cy="402715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2590871" y="13763276"/>
              <a:ext cx="5182809" cy="285805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2924837" y="16694502"/>
              <a:ext cx="5631649" cy="111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726426" y="16880338"/>
              <a:ext cx="4113882" cy="275433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809" y="12824853"/>
              <a:ext cx="5157463" cy="13678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6168" y="11582400"/>
              <a:ext cx="5662221" cy="844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692" y="12563677"/>
              <a:ext cx="2046014" cy="97664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1914" y="15530993"/>
              <a:ext cx="4409698" cy="113449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6486" y="15553846"/>
              <a:ext cx="2692622" cy="250502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4423" y="21077902"/>
              <a:ext cx="4106012" cy="109574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0308" y="19168982"/>
              <a:ext cx="4492344" cy="931383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19748993" y="13937014"/>
              <a:ext cx="5349791" cy="5368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4655082">
              <a:off x="20161120" y="14486051"/>
              <a:ext cx="4525536" cy="4270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LTI®           IMS Deep Linking®       IMS Common Cartridge®             </a:t>
              </a:r>
              <a:endPara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0557342" y="14748209"/>
              <a:ext cx="3733094" cy="37462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2652" y="15956801"/>
              <a:ext cx="3462473" cy="131121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6066" y="18517214"/>
              <a:ext cx="4351347" cy="116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84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</a:t>
            </a:r>
            <a:r>
              <a:rPr lang="en-US" dirty="0" err="1" smtClean="0"/>
              <a:t>www.tsugi.org</a:t>
            </a:r>
            <a:r>
              <a:rPr lang="en-US" dirty="0" smtClean="0"/>
              <a:t> for me?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633102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5200839" y="2892312"/>
            <a:ext cx="139688" cy="1401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192693" y="3032493"/>
            <a:ext cx="77990" cy="179396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468236" y="3011964"/>
            <a:ext cx="1753060" cy="69789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977605" y="2743610"/>
            <a:ext cx="2223234" cy="21879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41" idx="3"/>
          </p:cNvCxnSpPr>
          <p:nvPr/>
        </p:nvCxnSpPr>
        <p:spPr>
          <a:xfrm flipH="1" flipV="1">
            <a:off x="3423423" y="1589935"/>
            <a:ext cx="1797874" cy="132290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270684" y="1207869"/>
            <a:ext cx="436420" cy="16844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340527" y="1766962"/>
            <a:ext cx="2167819" cy="119544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80216" y="2993010"/>
            <a:ext cx="2355556" cy="46788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48" idx="1"/>
          </p:cNvCxnSpPr>
          <p:nvPr/>
        </p:nvCxnSpPr>
        <p:spPr>
          <a:xfrm>
            <a:off x="5397226" y="3070739"/>
            <a:ext cx="1720718" cy="122936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94" y="4779102"/>
            <a:ext cx="2157218" cy="57215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32" y="854765"/>
            <a:ext cx="2368344" cy="35310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84" y="1265205"/>
            <a:ext cx="855789" cy="4085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56" y="2506347"/>
            <a:ext cx="1844449" cy="4745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72" y="2515906"/>
            <a:ext cx="1126246" cy="10477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7" y="1272898"/>
            <a:ext cx="2376016" cy="634073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4151852" y="1839632"/>
            <a:ext cx="2237663" cy="2245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4655082">
            <a:off x="4324233" y="2069278"/>
            <a:ext cx="1892901" cy="178624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LTI Advantage®           IMS Deep Linking®       IMS Common Cartridge®             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Oval 44"/>
          <p:cNvSpPr/>
          <p:nvPr/>
        </p:nvSpPr>
        <p:spPr>
          <a:xfrm>
            <a:off x="4489961" y="2178931"/>
            <a:ext cx="1561445" cy="15669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46" y="5666190"/>
            <a:ext cx="1448253" cy="54844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5" y="3755397"/>
            <a:ext cx="1820043" cy="4863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44" y="3857863"/>
            <a:ext cx="955467" cy="88447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642366" y="2559948"/>
            <a:ext cx="1288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PY4E /</a:t>
            </a:r>
            <a:endParaRPr lang="en-US" sz="2400" b="1" dirty="0" smtClean="0"/>
          </a:p>
          <a:p>
            <a:pPr algn="ctr"/>
            <a:r>
              <a:rPr lang="en-US" sz="2400" b="1" dirty="0" err="1" smtClean="0">
                <a:solidFill>
                  <a:schemeClr val="accent5"/>
                </a:solidFill>
              </a:rPr>
              <a:t>次</a:t>
            </a:r>
            <a:r>
              <a:rPr lang="en-US" sz="2400" b="1" dirty="0" err="1" smtClean="0"/>
              <a:t>Tsugi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1761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(like University of Dayton)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60553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Own Adventure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Active Learner: https://</a:t>
            </a:r>
            <a:r>
              <a:rPr lang="en-US" sz="4000" dirty="0" err="1"/>
              <a:t>www.tsugi.org</a:t>
            </a:r>
            <a:r>
              <a:rPr lang="en-US" sz="4000" dirty="0"/>
              <a:t>/awesome</a:t>
            </a:r>
          </a:p>
          <a:p>
            <a:endParaRPr lang="en-US" sz="4000" dirty="0" smtClean="0"/>
          </a:p>
          <a:p>
            <a:r>
              <a:rPr lang="en-US" sz="4000" dirty="0" smtClean="0"/>
              <a:t>Passive Learner: Sit back and relax</a:t>
            </a:r>
          </a:p>
          <a:p>
            <a:endParaRPr lang="en-US" sz="4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45048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Adventure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www.tsugi.org/django_sakai.txt</a:t>
            </a:r>
            <a:endParaRPr lang="en-US" dirty="0" smtClean="0"/>
          </a:p>
          <a:p>
            <a:pPr lvl="1"/>
            <a:r>
              <a:rPr lang="en-US" dirty="0" smtClean="0"/>
              <a:t>Make an account on </a:t>
            </a:r>
            <a:r>
              <a:rPr lang="en-US" dirty="0" smtClean="0">
                <a:hlinkClick r:id="rId3"/>
              </a:rPr>
              <a:t>www.pythonanywhere.com</a:t>
            </a:r>
            <a:endParaRPr lang="en-US" dirty="0" smtClean="0"/>
          </a:p>
          <a:p>
            <a:pPr lvl="1"/>
            <a:r>
              <a:rPr lang="en-US" dirty="0" smtClean="0"/>
              <a:t>Set up virtual environment</a:t>
            </a:r>
          </a:p>
          <a:p>
            <a:pPr lvl="1"/>
            <a:r>
              <a:rPr lang="en-US" dirty="0"/>
              <a:t>Pull down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github.com/tsugiproject/djtest</a:t>
            </a:r>
            <a:endParaRPr lang="en-US" dirty="0" smtClean="0"/>
          </a:p>
          <a:p>
            <a:pPr lvl="1"/>
            <a:r>
              <a:rPr lang="en-US" dirty="0" smtClean="0"/>
              <a:t>Get it running in PythonAnywhere</a:t>
            </a:r>
          </a:p>
          <a:p>
            <a:pPr lvl="1"/>
            <a:r>
              <a:rPr lang="en-US" dirty="0" smtClean="0"/>
              <a:t>Link it into dev1.tsugicloud.com</a:t>
            </a:r>
            <a:endParaRPr lang="en-US" dirty="0"/>
          </a:p>
          <a:p>
            <a:r>
              <a:rPr lang="en-US" dirty="0" smtClean="0"/>
              <a:t>Optional</a:t>
            </a:r>
          </a:p>
          <a:p>
            <a:pPr lvl="1"/>
            <a:r>
              <a:rPr lang="en-US" dirty="0" smtClean="0"/>
              <a:t>Install it into your LMS as an LTI tool</a:t>
            </a:r>
          </a:p>
          <a:p>
            <a:pPr lvl="1"/>
            <a:r>
              <a:rPr lang="en-US" dirty="0" smtClean="0"/>
              <a:t>Launch as student </a:t>
            </a:r>
            <a:r>
              <a:rPr lang="mr-IN" dirty="0" smtClean="0"/>
              <a:t>–</a:t>
            </a:r>
            <a:r>
              <a:rPr lang="en-US" dirty="0" smtClean="0"/>
              <a:t> send a grade from Django to your LMS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5029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0"/>
            <a:ext cx="9497291" cy="59339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78631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-12198"/>
            <a:ext cx="9497291" cy="5933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79249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2L Fusion 2019">
      <a:dk1>
        <a:srgbClr val="1A1A1A"/>
      </a:dk1>
      <a:lt1>
        <a:srgbClr val="FFFFFF"/>
      </a:lt1>
      <a:dk2>
        <a:srgbClr val="A9208E"/>
      </a:dk2>
      <a:lt2>
        <a:srgbClr val="FFFFFF"/>
      </a:lt2>
      <a:accent1>
        <a:srgbClr val="0B82C2"/>
      </a:accent1>
      <a:accent2>
        <a:srgbClr val="FBB149"/>
      </a:accent2>
      <a:accent3>
        <a:srgbClr val="38B697"/>
      </a:accent3>
      <a:accent4>
        <a:srgbClr val="E87511"/>
      </a:accent4>
      <a:accent5>
        <a:srgbClr val="0B82C2"/>
      </a:accent5>
      <a:accent6>
        <a:srgbClr val="A9208E"/>
      </a:accent6>
      <a:hlink>
        <a:srgbClr val="690070"/>
      </a:hlink>
      <a:folHlink>
        <a:srgbClr val="690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973</Words>
  <Application>Microsoft Macintosh PowerPoint</Application>
  <PresentationFormat>Widescreen</PresentationFormat>
  <Paragraphs>231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Calibri</vt:lpstr>
      <vt:lpstr>Helvetica</vt:lpstr>
      <vt:lpstr>Mangal</vt:lpstr>
      <vt:lpstr>Menlo-Regular</vt:lpstr>
      <vt:lpstr>Wingdings</vt:lpstr>
      <vt:lpstr>Arial</vt:lpstr>
      <vt:lpstr>Office Theme</vt:lpstr>
      <vt:lpstr>Building Learning Tools for Brightspace Using the Tsugi Application Environment</vt:lpstr>
      <vt:lpstr>Overall</vt:lpstr>
      <vt:lpstr>PowerPoint Presentation</vt:lpstr>
      <vt:lpstr>What is www.tsusgi.org (TL;DR)</vt:lpstr>
      <vt:lpstr>What's in www.tsugi.org for me?</vt:lpstr>
      <vt:lpstr>Choose Your Own Adventure</vt:lpstr>
      <vt:lpstr>Adventure Outline</vt:lpstr>
      <vt:lpstr>PowerPoint Presentation</vt:lpstr>
      <vt:lpstr>PowerPoint Presentation</vt:lpstr>
      <vt:lpstr>Learning App Stores</vt:lpstr>
      <vt:lpstr>Free Hosted Learning Apps</vt:lpstr>
      <vt:lpstr>Free Hosted Learning Apps</vt:lpstr>
      <vt:lpstr>Free Hosted Learning Apps</vt:lpstr>
      <vt:lpstr>PowerPoint Presentation</vt:lpstr>
      <vt:lpstr>Typical LTI Use Cases On Campus</vt:lpstr>
      <vt:lpstr>Most LTI Tools Developed by IT</vt:lpstr>
      <vt:lpstr>Most LTI Tools Purchased by IT</vt:lpstr>
      <vt:lpstr>Learning Tools Used Many Ways</vt:lpstr>
      <vt:lpstr>PowerPoint Presentation</vt:lpstr>
      <vt:lpstr>PowerPoint Presentation</vt:lpstr>
      <vt:lpstr>PowerPoint Presentation</vt:lpstr>
      <vt:lpstr>PowerPoint Presentation</vt:lpstr>
      <vt:lpstr>Interoperability Standards</vt:lpstr>
      <vt:lpstr>IMS LTI 1.1 (March 2012)</vt:lpstr>
      <vt:lpstr>IMS LTI Content Item (Sep 2015)</vt:lpstr>
      <vt:lpstr>PowerPoint Presentation</vt:lpstr>
      <vt:lpstr>IMS LTI Advantage (2019)</vt:lpstr>
      <vt:lpstr>IMS LTI Advantage (2019)</vt:lpstr>
      <vt:lpstr>Getting Started</vt:lpstr>
      <vt:lpstr>PowerPoint Presentation</vt:lpstr>
      <vt:lpstr>PowerPoint Presentation</vt:lpstr>
      <vt:lpstr>Tsugi Django</vt:lpstr>
      <vt:lpstr>Django Tsugi</vt:lpstr>
      <vt:lpstr>Other languages??</vt:lpstr>
      <vt:lpstr>The World of Tsugi PHP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In Production</vt:lpstr>
      <vt:lpstr>Scalable Multi-Tenant Tsugi</vt:lpstr>
      <vt:lpstr>Tsugi Servers – status.tsugi.org</vt:lpstr>
      <vt:lpstr>The Largest Programming Course in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listening…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Ksiadz</dc:creator>
  <cp:lastModifiedBy>Severance, Charles</cp:lastModifiedBy>
  <cp:revision>82</cp:revision>
  <dcterms:created xsi:type="dcterms:W3CDTF">2018-02-16T19:14:05Z</dcterms:created>
  <dcterms:modified xsi:type="dcterms:W3CDTF">2019-07-16T17:09:56Z</dcterms:modified>
</cp:coreProperties>
</file>